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7" r:id="rId4"/>
    <p:sldId id="294" r:id="rId5"/>
    <p:sldId id="259" r:id="rId6"/>
    <p:sldId id="29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83" r:id="rId27"/>
    <p:sldId id="297" r:id="rId28"/>
    <p:sldId id="284" r:id="rId29"/>
    <p:sldId id="290" r:id="rId30"/>
    <p:sldId id="291" r:id="rId31"/>
    <p:sldId id="292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21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A8BF-ECD0-C616-5174-0EF9A117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E6A2B-B4EF-E9B2-7ECD-E47382536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4271-698F-0877-2091-F423B30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E0B20-EA0D-0C69-3A53-00B9DB85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29178-52E0-A5DB-3A37-32CC7862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93029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80E8-F448-F504-32F7-D6B307EA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74798-EAFE-0AD5-E8F8-85AC8A52C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5BD11-A48A-A583-92CD-EE8E5D89A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A5AAF-76DD-85E6-CD8A-11AF70FD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A40C2-0243-BA1F-21A2-BFD62814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73023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1E38F-DA54-775A-25D2-24A65353F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6FE81-890B-6343-7F78-1A5532DE5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31682-5FDA-AE60-D497-85936697E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35727-64B7-FCCD-0637-7C7D661F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6ED1F-571A-B4AF-8E8F-F82DEE22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22675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8CBB-67BC-00AD-9CDC-EA872EF2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F1541-5CC4-563A-D48F-3BF5BDC24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BF1A0-B203-FB36-F266-E12E358C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A5E85-E83C-BCA7-94F3-C75582FD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BED95-6AC4-0C05-419B-60B0EC41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1245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3884-FF7F-8D63-F3C2-C3B797C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45E1D-989C-27E5-1F31-F17A448CC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AEA56-0187-B0EE-F6CE-33F8505B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AF0C6-F4E6-4FF7-D577-657BC3D2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AFAD7-E56A-75CF-1F96-F51D3FA7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21838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9F6A-BAF4-146A-37ED-5335FCF8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95103-F221-2D10-A809-75B3FE74C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F8C64-38BE-7380-6120-1194449DD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D2E7B-C0D0-731C-DB6D-F67F2F6C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15139-9AC0-E72F-7721-9D0E02FA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EBABE-038B-0AE0-DDF8-82E6B273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0161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CBC2-1629-8D21-0915-840DCEBD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37782-4C82-1508-B31C-C43EC9A4C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D84C1-242A-6A43-407E-6C6A71237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7EDA6-5A2B-9231-E49E-9A2BB1C49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2EDAB-C25E-E71B-CC2D-D7E39A35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A699F-DB47-3E9E-6031-B68AF0CC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165FCE-E4DA-8999-7A63-01985A48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92149D-99CD-F359-2EDF-38FC379B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73572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F6E6-DA08-3C13-3AFE-5ABFA708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49E15-98A0-E7EC-62FF-07DEFDBF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99C39-FD52-5C55-2BE5-3D55606B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D465E-6E45-65CB-265A-B2C0B07D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91348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4BE2B-D650-E231-D015-324BA9F49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AF4D6-FB95-2ED9-1BE5-88D8BA70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3CB48-BD37-EE1C-CA86-68621CD7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40886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75E0-FC2A-4136-827B-34C3FC3EF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326DC-9CE1-D32E-CA82-699E03EA2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02A28-BCCC-8DBB-55CA-17D38BBC3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2F60C-2B9C-B12E-C742-9FB2A77B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E0793-2F2C-87B7-EC03-B0183442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725B6-F6C8-DF14-1377-E01EF38C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8165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6AB5-8D34-47B4-0748-ABBD0822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C9D8F-6883-B6BF-484A-857FDA093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60ADA-46FF-B1D3-B672-4BDBA900E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47DEC-EB22-5FA6-5A62-C9CD602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3937B-900B-2409-0A4B-9A03E01D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17B99-021E-3457-0DFD-E6DC46D3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89851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E8DEB-A78D-D8A7-350B-DB1C1A37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ABD1F-7179-4542-2080-4CDAB7F00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1AC24-58D2-221A-FC6F-6CE364051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A2F5CE-6FC1-46AF-B986-068C22191306}" type="datetimeFigureOut">
              <a:rPr lang="en-PK" smtClean="0"/>
              <a:t>05/10/2024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01957-0B65-07A2-FCD4-6A45A102D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B4BA9-A56C-3F6B-BBD5-FDFD2A696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70E4F0-26CE-4F75-A5C2-8032081917C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064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7" Type="http://schemas.openxmlformats.org/officeDocument/2006/relationships/image" Target="../media/image8.png"/><Relationship Id="rId2" Type="http://schemas.openxmlformats.org/officeDocument/2006/relationships/video" Target="../media/media1.mp4"/><Relationship Id="rId16" Type="http://schemas.openxmlformats.org/officeDocument/2006/relationships/image" Target="../media/image16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0.png"/><Relationship Id="rId1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5" Type="http://schemas.openxmlformats.org/officeDocument/2006/relationships/image" Target="../media/image12.png"/><Relationship Id="rId10" Type="http://schemas.openxmlformats.org/officeDocument/2006/relationships/image" Target="../media/image1.png"/><Relationship Id="rId19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0.png"/><Relationship Id="rId1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5" Type="http://schemas.openxmlformats.org/officeDocument/2006/relationships/image" Target="../media/image12.png"/><Relationship Id="rId10" Type="http://schemas.openxmlformats.org/officeDocument/2006/relationships/image" Target="../media/image1.png"/><Relationship Id="rId19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2244"/>
            <a:ext cx="12192000" cy="1147772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3757431" y="2002598"/>
            <a:ext cx="4677139" cy="4677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BE74B3-3FB0-00D4-FD0B-67E470472137}"/>
              </a:ext>
            </a:extLst>
          </p:cNvPr>
          <p:cNvSpPr txBox="1"/>
          <p:nvPr/>
        </p:nvSpPr>
        <p:spPr>
          <a:xfrm>
            <a:off x="1667164" y="622963"/>
            <a:ext cx="885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EE5C92-8198-C3B9-EE45-E60B5F9185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17" name="Picture 1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24B1CB3F-7542-A8DA-8E42-5B0948F57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853" y="0"/>
            <a:ext cx="1279853" cy="12879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ABBA87-FAE7-39AF-6B49-291C884E7AEF}"/>
              </a:ext>
            </a:extLst>
          </p:cNvPr>
          <p:cNvSpPr txBox="1"/>
          <p:nvPr/>
        </p:nvSpPr>
        <p:spPr>
          <a:xfrm>
            <a:off x="3757430" y="1285122"/>
            <a:ext cx="467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spc="31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 BETELWISE</a:t>
            </a:r>
            <a:endParaRPr lang="en-PK" sz="2400" spc="31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19" name="Picture 18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FD468353-8DD5-1EC4-A566-6F297D315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" t="13878" r="191" b="27211"/>
          <a:stretch/>
        </p:blipFill>
        <p:spPr>
          <a:xfrm rot="21352966">
            <a:off x="12502016" y="626224"/>
            <a:ext cx="1718588" cy="17794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6DBED7-1D60-C985-D67C-FB3FDA2A3713}"/>
              </a:ext>
            </a:extLst>
          </p:cNvPr>
          <p:cNvSpPr txBox="1"/>
          <p:nvPr/>
        </p:nvSpPr>
        <p:spPr>
          <a:xfrm>
            <a:off x="11949711" y="268581"/>
            <a:ext cx="3044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spc="310" dirty="0">
                <a:solidFill>
                  <a:schemeClr val="bg2">
                    <a:lumMod val="10000"/>
                  </a:schemeClr>
                </a:solidFill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Muhammad Zain Ali</a:t>
            </a:r>
            <a:endParaRPr lang="en-PK" sz="1600" b="1" spc="310" dirty="0">
              <a:solidFill>
                <a:schemeClr val="bg2">
                  <a:lumMod val="10000"/>
                </a:schemeClr>
              </a:solidFill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80824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0374"/>
            <a:ext cx="12192000" cy="996477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4595FD-521B-43FD-4028-8E157F014DEE}"/>
              </a:ext>
            </a:extLst>
          </p:cNvPr>
          <p:cNvSpPr/>
          <p:nvPr/>
        </p:nvSpPr>
        <p:spPr>
          <a:xfrm>
            <a:off x="8610193" y="1682782"/>
            <a:ext cx="1986663" cy="88414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Finding Best Bandpass window</a:t>
            </a:r>
            <a:endParaRPr lang="en-PK" sz="16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143" y="681395"/>
            <a:ext cx="2428765" cy="762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E0254-67CC-BADE-DA5F-5CBD9E20A198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64956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4595FD-521B-43FD-4028-8E157F014DEE}"/>
              </a:ext>
            </a:extLst>
          </p:cNvPr>
          <p:cNvSpPr/>
          <p:nvPr/>
        </p:nvSpPr>
        <p:spPr>
          <a:xfrm>
            <a:off x="8610193" y="1682782"/>
            <a:ext cx="1986663" cy="88414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Finding Best Bandpass window</a:t>
            </a:r>
            <a:endParaRPr lang="en-PK" sz="16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9143" y="681395"/>
            <a:ext cx="2428765" cy="762065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68190" y="2645304"/>
            <a:ext cx="7134741" cy="2945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80618A-3E64-007F-63A4-24461C38BE83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14897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F19C2CD-3C65-E859-1901-6129991930A8}"/>
              </a:ext>
            </a:extLst>
          </p:cNvPr>
          <p:cNvSpPr/>
          <p:nvPr/>
        </p:nvSpPr>
        <p:spPr>
          <a:xfrm>
            <a:off x="8793828" y="4032611"/>
            <a:ext cx="1754687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Bandpass Filter</a:t>
            </a:r>
            <a:endParaRPr lang="en-PK" dirty="0">
              <a:solidFill>
                <a:schemeClr val="tx1"/>
              </a:solidFill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4595FD-521B-43FD-4028-8E157F014DEE}"/>
              </a:ext>
            </a:extLst>
          </p:cNvPr>
          <p:cNvSpPr/>
          <p:nvPr/>
        </p:nvSpPr>
        <p:spPr>
          <a:xfrm>
            <a:off x="8610193" y="1682782"/>
            <a:ext cx="1986663" cy="88414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Finding Best Bandpass window</a:t>
            </a:r>
            <a:endParaRPr lang="en-PK" sz="16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9143" y="681395"/>
            <a:ext cx="2428765" cy="762065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56662" y="2684926"/>
            <a:ext cx="2629020" cy="1085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C1A0F3-0E01-6BE7-C25C-4FB57AC9D775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60138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C15C7C-F196-4D0A-0F49-DFA3E7579472}"/>
              </a:ext>
            </a:extLst>
          </p:cNvPr>
          <p:cNvSpPr/>
          <p:nvPr/>
        </p:nvSpPr>
        <p:spPr>
          <a:xfrm>
            <a:off x="8850970" y="1443460"/>
            <a:ext cx="1813920" cy="8001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Outlier Removal</a:t>
            </a:r>
            <a:endParaRPr lang="en-PK" sz="24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pic>
        <p:nvPicPr>
          <p:cNvPr id="14" name="Picture 13" descr="A screen shot of a sound wave&#10;&#10;Description automatically generated">
            <a:extLst>
              <a:ext uri="{FF2B5EF4-FFF2-40B4-BE49-F238E27FC236}">
                <a16:creationId xmlns:a16="http://schemas.microsoft.com/office/drawing/2014/main" id="{28E5ED66-F514-E01B-CF45-E8FCF5BE63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/>
          <a:stretch/>
        </p:blipFill>
        <p:spPr>
          <a:xfrm>
            <a:off x="12228525" y="2243601"/>
            <a:ext cx="2733475" cy="183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344218-7624-130D-6E1F-CCA07D0DF638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97172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C15C7C-F196-4D0A-0F49-DFA3E7579472}"/>
              </a:ext>
            </a:extLst>
          </p:cNvPr>
          <p:cNvSpPr/>
          <p:nvPr/>
        </p:nvSpPr>
        <p:spPr>
          <a:xfrm>
            <a:off x="8850970" y="1443460"/>
            <a:ext cx="1813920" cy="8001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Outlier Removal</a:t>
            </a:r>
            <a:endParaRPr lang="en-PK" sz="24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pic>
        <p:nvPicPr>
          <p:cNvPr id="14" name="Picture 13" descr="A screen shot of a sound wave&#10;&#10;Description automatically generated">
            <a:extLst>
              <a:ext uri="{FF2B5EF4-FFF2-40B4-BE49-F238E27FC236}">
                <a16:creationId xmlns:a16="http://schemas.microsoft.com/office/drawing/2014/main" id="{28E5ED66-F514-E01B-CF45-E8FCF5BE63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/>
          <a:stretch/>
        </p:blipFill>
        <p:spPr>
          <a:xfrm>
            <a:off x="7955848" y="2323161"/>
            <a:ext cx="3583380" cy="24087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334CA2-0929-4153-589F-3B452913AEE8}"/>
              </a:ext>
            </a:extLst>
          </p:cNvPr>
          <p:cNvCxnSpPr>
            <a:cxnSpLocks/>
          </p:cNvCxnSpPr>
          <p:nvPr/>
        </p:nvCxnSpPr>
        <p:spPr>
          <a:xfrm>
            <a:off x="9679737" y="3382673"/>
            <a:ext cx="2805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CB6F7F-716C-69F5-BB71-66FC0DB276DC}"/>
              </a:ext>
            </a:extLst>
          </p:cNvPr>
          <p:cNvCxnSpPr>
            <a:cxnSpLocks/>
          </p:cNvCxnSpPr>
          <p:nvPr/>
        </p:nvCxnSpPr>
        <p:spPr>
          <a:xfrm>
            <a:off x="9803153" y="3424793"/>
            <a:ext cx="28049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D3FBD5-1115-0B36-1305-3387E3352930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87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C15C7C-F196-4D0A-0F49-DFA3E7579472}"/>
              </a:ext>
            </a:extLst>
          </p:cNvPr>
          <p:cNvSpPr/>
          <p:nvPr/>
        </p:nvSpPr>
        <p:spPr>
          <a:xfrm>
            <a:off x="8850970" y="1443460"/>
            <a:ext cx="1813920" cy="8001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Outlier Removal</a:t>
            </a:r>
            <a:endParaRPr lang="en-PK" sz="24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pic>
        <p:nvPicPr>
          <p:cNvPr id="14" name="Picture 13" descr="A screen shot of a sound wave&#10;&#10;Description automatically generated">
            <a:extLst>
              <a:ext uri="{FF2B5EF4-FFF2-40B4-BE49-F238E27FC236}">
                <a16:creationId xmlns:a16="http://schemas.microsoft.com/office/drawing/2014/main" id="{28E5ED66-F514-E01B-CF45-E8FCF5BE63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/>
          <a:stretch/>
        </p:blipFill>
        <p:spPr>
          <a:xfrm>
            <a:off x="7955848" y="2323161"/>
            <a:ext cx="3583380" cy="24087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334CA2-0929-4153-589F-3B452913AEE8}"/>
              </a:ext>
            </a:extLst>
          </p:cNvPr>
          <p:cNvCxnSpPr/>
          <p:nvPr/>
        </p:nvCxnSpPr>
        <p:spPr>
          <a:xfrm>
            <a:off x="8406882" y="3123218"/>
            <a:ext cx="277119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CB6F7F-716C-69F5-BB71-66FC0DB276DC}"/>
              </a:ext>
            </a:extLst>
          </p:cNvPr>
          <p:cNvCxnSpPr/>
          <p:nvPr/>
        </p:nvCxnSpPr>
        <p:spPr>
          <a:xfrm>
            <a:off x="8398931" y="3640053"/>
            <a:ext cx="277119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E7F88A-50B8-00B0-8566-1806EF975AA3}"/>
              </a:ext>
            </a:extLst>
          </p:cNvPr>
          <p:cNvCxnSpPr>
            <a:cxnSpLocks/>
          </p:cNvCxnSpPr>
          <p:nvPr/>
        </p:nvCxnSpPr>
        <p:spPr>
          <a:xfrm>
            <a:off x="11170122" y="3121255"/>
            <a:ext cx="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E6E796-8865-9B21-8463-2FA4F565A469}"/>
              </a:ext>
            </a:extLst>
          </p:cNvPr>
          <p:cNvCxnSpPr>
            <a:cxnSpLocks/>
          </p:cNvCxnSpPr>
          <p:nvPr/>
        </p:nvCxnSpPr>
        <p:spPr>
          <a:xfrm>
            <a:off x="8406882" y="3638920"/>
            <a:ext cx="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49ECC3-B53A-181A-66F5-3D9871DEC503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59080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C15C7C-F196-4D0A-0F49-DFA3E7579472}"/>
              </a:ext>
            </a:extLst>
          </p:cNvPr>
          <p:cNvSpPr/>
          <p:nvPr/>
        </p:nvSpPr>
        <p:spPr>
          <a:xfrm>
            <a:off x="8850970" y="1443460"/>
            <a:ext cx="1813920" cy="8001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Outlier Removal</a:t>
            </a:r>
            <a:endParaRPr lang="en-PK" sz="24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pic>
        <p:nvPicPr>
          <p:cNvPr id="14" name="Picture 13" descr="A screen shot of a sound wave&#10;&#10;Description automatically generated">
            <a:extLst>
              <a:ext uri="{FF2B5EF4-FFF2-40B4-BE49-F238E27FC236}">
                <a16:creationId xmlns:a16="http://schemas.microsoft.com/office/drawing/2014/main" id="{28E5ED66-F514-E01B-CF45-E8FCF5BE63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/>
          <a:stretch/>
        </p:blipFill>
        <p:spPr>
          <a:xfrm>
            <a:off x="7955848" y="2323161"/>
            <a:ext cx="3583380" cy="24087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334CA2-0929-4153-589F-3B452913AEE8}"/>
              </a:ext>
            </a:extLst>
          </p:cNvPr>
          <p:cNvCxnSpPr/>
          <p:nvPr/>
        </p:nvCxnSpPr>
        <p:spPr>
          <a:xfrm>
            <a:off x="8406882" y="3123218"/>
            <a:ext cx="277119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CB6F7F-716C-69F5-BB71-66FC0DB276DC}"/>
              </a:ext>
            </a:extLst>
          </p:cNvPr>
          <p:cNvCxnSpPr/>
          <p:nvPr/>
        </p:nvCxnSpPr>
        <p:spPr>
          <a:xfrm>
            <a:off x="8398931" y="3640053"/>
            <a:ext cx="277119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E7F88A-50B8-00B0-8566-1806EF975AA3}"/>
              </a:ext>
            </a:extLst>
          </p:cNvPr>
          <p:cNvCxnSpPr/>
          <p:nvPr/>
        </p:nvCxnSpPr>
        <p:spPr>
          <a:xfrm>
            <a:off x="8406882" y="2578552"/>
            <a:ext cx="27711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E6E796-8865-9B21-8463-2FA4F565A469}"/>
              </a:ext>
            </a:extLst>
          </p:cNvPr>
          <p:cNvCxnSpPr/>
          <p:nvPr/>
        </p:nvCxnSpPr>
        <p:spPr>
          <a:xfrm>
            <a:off x="8406882" y="4200619"/>
            <a:ext cx="27711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DB0BF7-4217-CE66-EA95-C675C607CB07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190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98E446F-45F0-18D5-B652-339A0DCAB14B}"/>
              </a:ext>
            </a:extLst>
          </p:cNvPr>
          <p:cNvSpPr/>
          <p:nvPr/>
        </p:nvSpPr>
        <p:spPr>
          <a:xfrm>
            <a:off x="12349973" y="108782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185AD9-0303-2C32-13FC-899ED1C251AB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09856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98E446F-45F0-18D5-B652-339A0DCAB14B}"/>
              </a:ext>
            </a:extLst>
          </p:cNvPr>
          <p:cNvSpPr/>
          <p:nvPr/>
        </p:nvSpPr>
        <p:spPr>
          <a:xfrm>
            <a:off x="8814377" y="1141654"/>
            <a:ext cx="1534025" cy="78031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Data Normalization</a:t>
            </a:r>
            <a:endParaRPr lang="en-PK" sz="16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20755" y="2023066"/>
            <a:ext cx="3990325" cy="2546294"/>
          </a:xfrm>
          <a:prstGeom prst="rect">
            <a:avLst/>
          </a:prstGeom>
        </p:spPr>
      </p:pic>
      <p:pic>
        <p:nvPicPr>
          <p:cNvPr id="22" name="Comp 1">
            <a:hlinkClick r:id="" action="ppaction://media"/>
            <a:extLst>
              <a:ext uri="{FF2B5EF4-FFF2-40B4-BE49-F238E27FC236}">
                <a16:creationId xmlns:a16="http://schemas.microsoft.com/office/drawing/2014/main" id="{3EA4C240-DBC8-EA6F-1C6B-0C9EE7B55D9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802856" y="7007439"/>
            <a:ext cx="3788606" cy="9032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917DC8-A7FD-627A-F079-09F739A4A075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30998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3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200AF4-1C0C-C5EC-F1AC-143958C3DFC6}"/>
              </a:ext>
            </a:extLst>
          </p:cNvPr>
          <p:cNvSpPr/>
          <p:nvPr/>
        </p:nvSpPr>
        <p:spPr>
          <a:xfrm>
            <a:off x="8473404" y="734809"/>
            <a:ext cx="1705076" cy="101045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STA/LTA Analysis</a:t>
            </a:r>
            <a:endParaRPr lang="en-PK" sz="28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787" y="2215022"/>
            <a:ext cx="12101804" cy="28852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48A7A4-E183-8BDC-39E1-F0692FDEF37E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1369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2244"/>
            <a:ext cx="12192000" cy="1147772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3757431" y="2002598"/>
            <a:ext cx="4677139" cy="4677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BE74B3-3FB0-00D4-FD0B-67E470472137}"/>
              </a:ext>
            </a:extLst>
          </p:cNvPr>
          <p:cNvSpPr txBox="1"/>
          <p:nvPr/>
        </p:nvSpPr>
        <p:spPr>
          <a:xfrm>
            <a:off x="1076245" y="622963"/>
            <a:ext cx="885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EE5C92-8198-C3B9-EE45-E60B5F9185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17" name="Picture 1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24B1CB3F-7542-A8DA-8E42-5B0948F57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853" y="0"/>
            <a:ext cx="1279853" cy="12879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ABBA87-FAE7-39AF-6B49-291C884E7AEF}"/>
              </a:ext>
            </a:extLst>
          </p:cNvPr>
          <p:cNvSpPr txBox="1"/>
          <p:nvPr/>
        </p:nvSpPr>
        <p:spPr>
          <a:xfrm>
            <a:off x="3166511" y="1285122"/>
            <a:ext cx="467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spc="31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 BETELWISE</a:t>
            </a:r>
            <a:endParaRPr lang="en-PK" sz="2400" spc="31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" name="Picture 2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B317BD3D-48EC-B811-AF28-E5C6C404A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" t="13878" r="191" b="27211"/>
          <a:stretch/>
        </p:blipFill>
        <p:spPr>
          <a:xfrm rot="21352966">
            <a:off x="9987250" y="666535"/>
            <a:ext cx="1718588" cy="17794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2CC486-C0B1-323A-2850-A6DC136C206F}"/>
              </a:ext>
            </a:extLst>
          </p:cNvPr>
          <p:cNvSpPr txBox="1"/>
          <p:nvPr/>
        </p:nvSpPr>
        <p:spPr>
          <a:xfrm>
            <a:off x="9377265" y="268581"/>
            <a:ext cx="3044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spc="310" dirty="0">
                <a:solidFill>
                  <a:schemeClr val="bg2">
                    <a:lumMod val="10000"/>
                  </a:schemeClr>
                </a:solidFill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Muhammad Zain Ali</a:t>
            </a:r>
            <a:endParaRPr lang="en-PK" sz="1600" b="1" spc="310" dirty="0">
              <a:solidFill>
                <a:schemeClr val="bg2">
                  <a:lumMod val="10000"/>
                </a:schemeClr>
              </a:solidFill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23682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200AF4-1C0C-C5EC-F1AC-143958C3DFC6}"/>
              </a:ext>
            </a:extLst>
          </p:cNvPr>
          <p:cNvSpPr/>
          <p:nvPr/>
        </p:nvSpPr>
        <p:spPr>
          <a:xfrm>
            <a:off x="8473404" y="734809"/>
            <a:ext cx="1705076" cy="101045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STA/LTA Analysis</a:t>
            </a:r>
            <a:endParaRPr lang="en-PK" sz="2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34E9C2A-6EB6-50BF-F6F6-AB97AD03C840}"/>
              </a:ext>
            </a:extLst>
          </p:cNvPr>
          <p:cNvSpPr/>
          <p:nvPr/>
        </p:nvSpPr>
        <p:spPr>
          <a:xfrm>
            <a:off x="8357506" y="2610343"/>
            <a:ext cx="2201095" cy="81865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False Positive Suppression</a:t>
            </a:r>
            <a:endParaRPr lang="en-PK" sz="16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98059" y="1875532"/>
            <a:ext cx="2535717" cy="604544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44" y="1891236"/>
            <a:ext cx="2535717" cy="588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F263A8-AFF4-9836-7681-68D087427D78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14817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200AF4-1C0C-C5EC-F1AC-143958C3DFC6}"/>
              </a:ext>
            </a:extLst>
          </p:cNvPr>
          <p:cNvSpPr/>
          <p:nvPr/>
        </p:nvSpPr>
        <p:spPr>
          <a:xfrm>
            <a:off x="8473404" y="734809"/>
            <a:ext cx="1705076" cy="101045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STA/LTA Analysis</a:t>
            </a:r>
            <a:endParaRPr lang="en-PK" sz="2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34E9C2A-6EB6-50BF-F6F6-AB97AD03C840}"/>
              </a:ext>
            </a:extLst>
          </p:cNvPr>
          <p:cNvSpPr/>
          <p:nvPr/>
        </p:nvSpPr>
        <p:spPr>
          <a:xfrm>
            <a:off x="8357506" y="2610343"/>
            <a:ext cx="2201095" cy="81865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False Positive Suppression</a:t>
            </a:r>
            <a:endParaRPr lang="en-PK" sz="16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98059" y="1875532"/>
            <a:ext cx="2535717" cy="604544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" y="3122997"/>
            <a:ext cx="12192000" cy="29054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48B15-4C08-CF19-9116-532A583D54E6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24442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5528268-5A01-C4A5-F84C-59A12F8A254D}"/>
              </a:ext>
            </a:extLst>
          </p:cNvPr>
          <p:cNvSpPr/>
          <p:nvPr/>
        </p:nvSpPr>
        <p:spPr>
          <a:xfrm>
            <a:off x="8368442" y="879360"/>
            <a:ext cx="2194354" cy="11281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tx1"/>
                </a:solidFill>
              </a:rPr>
              <a:t>CNN</a:t>
            </a:r>
            <a:endParaRPr lang="en-PK" sz="54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4366" y="253409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" y="3812717"/>
            <a:ext cx="2095079" cy="4992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538827" y="184028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529302" y="312719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362F89-E9E8-F495-2CC7-9168BBD5B482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23949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5528268-5A01-C4A5-F84C-59A12F8A254D}"/>
              </a:ext>
            </a:extLst>
          </p:cNvPr>
          <p:cNvSpPr/>
          <p:nvPr/>
        </p:nvSpPr>
        <p:spPr>
          <a:xfrm>
            <a:off x="8486137" y="2417647"/>
            <a:ext cx="2194354" cy="11281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tx1"/>
                </a:solidFill>
              </a:rPr>
              <a:t>CNN</a:t>
            </a:r>
            <a:endParaRPr lang="en-PK" sz="54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4366" y="253409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" y="3812717"/>
            <a:ext cx="2095079" cy="4992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538827" y="184028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529302" y="312719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2A9C7-5B30-73A1-797E-021DF326652C}"/>
              </a:ext>
            </a:extLst>
          </p:cNvPr>
          <p:cNvGrpSpPr/>
          <p:nvPr/>
        </p:nvGrpSpPr>
        <p:grpSpPr>
          <a:xfrm>
            <a:off x="4826217" y="1533177"/>
            <a:ext cx="3100844" cy="3079807"/>
            <a:chOff x="5068110" y="1810700"/>
            <a:chExt cx="2293775" cy="2906180"/>
          </a:xfrm>
        </p:grpSpPr>
        <p:pic>
          <p:nvPicPr>
            <p:cNvPr id="4098" name="Picture 2" descr="A Gentle Introduction to Generative Adversarial Networks (GANs) -  MachineLearningMastery.com">
              <a:extLst>
                <a:ext uri="{FF2B5EF4-FFF2-40B4-BE49-F238E27FC236}">
                  <a16:creationId xmlns:a16="http://schemas.microsoft.com/office/drawing/2014/main" id="{92534CD8-79C0-5FEA-FD54-C626210F9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035" y="2184267"/>
              <a:ext cx="1933927" cy="2290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1A7470-1732-371E-FB95-DCAA47C01574}"/>
                </a:ext>
              </a:extLst>
            </p:cNvPr>
            <p:cNvSpPr txBox="1"/>
            <p:nvPr/>
          </p:nvSpPr>
          <p:spPr>
            <a:xfrm>
              <a:off x="5068110" y="4385856"/>
              <a:ext cx="2293775" cy="3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/>
                <a:t>Generative </a:t>
              </a:r>
              <a:r>
                <a:rPr lang="en-GB" sz="900" dirty="0" err="1"/>
                <a:t>Adversial</a:t>
              </a:r>
              <a:r>
                <a:rPr lang="en-GB" sz="900" dirty="0"/>
                <a:t> Network</a:t>
              </a:r>
              <a:endParaRPr lang="en-PK" sz="9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BEECCC-8007-464B-A91C-CD7C49E358EE}"/>
                </a:ext>
              </a:extLst>
            </p:cNvPr>
            <p:cNvSpPr txBox="1"/>
            <p:nvPr/>
          </p:nvSpPr>
          <p:spPr>
            <a:xfrm>
              <a:off x="5068110" y="1810700"/>
              <a:ext cx="2293775" cy="375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Trained with GAN</a:t>
              </a:r>
              <a:endParaRPr lang="en-PK" sz="1050" dirty="0"/>
            </a:p>
          </p:txBody>
        </p:sp>
      </p:grp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084D858-7A1A-6FF2-2B1F-70D67D6E19FA}"/>
              </a:ext>
            </a:extLst>
          </p:cNvPr>
          <p:cNvSpPr/>
          <p:nvPr/>
        </p:nvSpPr>
        <p:spPr>
          <a:xfrm>
            <a:off x="8924447" y="2063062"/>
            <a:ext cx="82393" cy="357350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noFill/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425F393-0CA1-ABDD-0429-11F026CED005}"/>
              </a:ext>
            </a:extLst>
          </p:cNvPr>
          <p:cNvSpPr/>
          <p:nvPr/>
        </p:nvSpPr>
        <p:spPr>
          <a:xfrm>
            <a:off x="10156760" y="2063062"/>
            <a:ext cx="82393" cy="357350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noFill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335D859-E526-F4BA-85D9-BD75886D7E09}"/>
              </a:ext>
            </a:extLst>
          </p:cNvPr>
          <p:cNvSpPr/>
          <p:nvPr/>
        </p:nvSpPr>
        <p:spPr>
          <a:xfrm>
            <a:off x="9458054" y="3556698"/>
            <a:ext cx="257911" cy="357350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922907-DDE2-ABC3-97D4-8C22BD1F34CF}"/>
              </a:ext>
            </a:extLst>
          </p:cNvPr>
          <p:cNvSpPr txBox="1"/>
          <p:nvPr/>
        </p:nvSpPr>
        <p:spPr>
          <a:xfrm>
            <a:off x="8289370" y="1740462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Seismogram input</a:t>
            </a:r>
            <a:endParaRPr lang="en-PK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CE0530-1E9C-DBD5-2C13-B4209CDA5896}"/>
              </a:ext>
            </a:extLst>
          </p:cNvPr>
          <p:cNvSpPr txBox="1"/>
          <p:nvPr/>
        </p:nvSpPr>
        <p:spPr>
          <a:xfrm>
            <a:off x="9739743" y="1745266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Auxiliary inputs</a:t>
            </a:r>
            <a:endParaRPr lang="en-PK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37BD00-7140-615A-546B-1572D90E579A}"/>
              </a:ext>
            </a:extLst>
          </p:cNvPr>
          <p:cNvSpPr txBox="1"/>
          <p:nvPr/>
        </p:nvSpPr>
        <p:spPr>
          <a:xfrm>
            <a:off x="9164769" y="3880702"/>
            <a:ext cx="837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Probability</a:t>
            </a:r>
            <a:endParaRPr lang="en-PK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CE4B82-DAA5-454B-B12B-6EB49306E33C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88905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4366" y="253409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" y="3812717"/>
            <a:ext cx="2095079" cy="4992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538827" y="184028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529302" y="312719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22A734-BA75-EEF3-E7B5-EAA41423E279}"/>
              </a:ext>
            </a:extLst>
          </p:cNvPr>
          <p:cNvSpPr/>
          <p:nvPr/>
        </p:nvSpPr>
        <p:spPr>
          <a:xfrm>
            <a:off x="529302" y="4484066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CNN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FA1FC-2333-27B6-E016-DFE98A1619D3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10131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4366" y="253409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" y="3812717"/>
            <a:ext cx="2095079" cy="4992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538827" y="184028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529302" y="312719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22A734-BA75-EEF3-E7B5-EAA41423E279}"/>
              </a:ext>
            </a:extLst>
          </p:cNvPr>
          <p:cNvSpPr/>
          <p:nvPr/>
        </p:nvSpPr>
        <p:spPr>
          <a:xfrm>
            <a:off x="529302" y="4484066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CNN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CFFB41-A455-71C8-DC78-B1135569C653}"/>
              </a:ext>
            </a:extLst>
          </p:cNvPr>
          <p:cNvSpPr/>
          <p:nvPr/>
        </p:nvSpPr>
        <p:spPr>
          <a:xfrm>
            <a:off x="8887086" y="1472001"/>
            <a:ext cx="1904643" cy="110212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1"/>
                </a:solidFill>
              </a:rPr>
              <a:t>Cataloging</a:t>
            </a:r>
            <a:endParaRPr lang="en-GB" sz="2400" dirty="0">
              <a:solidFill>
                <a:schemeClr val="tx1"/>
              </a:solidFill>
            </a:endParaRPr>
          </a:p>
          <a:p>
            <a:pPr algn="ctr"/>
            <a:r>
              <a:rPr lang="en-GB" sz="2400" dirty="0">
                <a:solidFill>
                  <a:schemeClr val="tx1"/>
                </a:solidFill>
              </a:rPr>
              <a:t>In CSV</a:t>
            </a:r>
            <a:endParaRPr lang="en-PK" sz="2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703D-7DF2-3E13-EE3B-09EA02AC3A10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83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4366" y="253409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" y="3812717"/>
            <a:ext cx="2095079" cy="4992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538827" y="184028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529302" y="312719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22A734-BA75-EEF3-E7B5-EAA41423E279}"/>
              </a:ext>
            </a:extLst>
          </p:cNvPr>
          <p:cNvSpPr/>
          <p:nvPr/>
        </p:nvSpPr>
        <p:spPr>
          <a:xfrm>
            <a:off x="529302" y="4484066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CNN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CFFB41-A455-71C8-DC78-B1135569C653}"/>
              </a:ext>
            </a:extLst>
          </p:cNvPr>
          <p:cNvSpPr/>
          <p:nvPr/>
        </p:nvSpPr>
        <p:spPr>
          <a:xfrm>
            <a:off x="529302" y="5283192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Cataloging</a:t>
            </a:r>
            <a:endParaRPr lang="en-GB" sz="1400" dirty="0">
              <a:solidFill>
                <a:schemeClr val="tx1"/>
              </a:solidFill>
            </a:endParaRP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In CSV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703D-7DF2-3E13-EE3B-09EA02AC3A10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FA944D-7E17-838C-170F-BFD69C9BA9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43" y="6966095"/>
            <a:ext cx="8614410" cy="302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64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4366" y="253409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" y="3812717"/>
            <a:ext cx="2095079" cy="4992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538827" y="184028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529302" y="312719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22A734-BA75-EEF3-E7B5-EAA41423E279}"/>
              </a:ext>
            </a:extLst>
          </p:cNvPr>
          <p:cNvSpPr/>
          <p:nvPr/>
        </p:nvSpPr>
        <p:spPr>
          <a:xfrm>
            <a:off x="529302" y="4484066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CNN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CFFB41-A455-71C8-DC78-B1135569C653}"/>
              </a:ext>
            </a:extLst>
          </p:cNvPr>
          <p:cNvSpPr/>
          <p:nvPr/>
        </p:nvSpPr>
        <p:spPr>
          <a:xfrm>
            <a:off x="529302" y="5283192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Cataloging</a:t>
            </a:r>
            <a:endParaRPr lang="en-GB" sz="1400" dirty="0">
              <a:solidFill>
                <a:schemeClr val="tx1"/>
              </a:solidFill>
            </a:endParaRP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In CSV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703D-7DF2-3E13-EE3B-09EA02AC3A10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27" name="Picture 2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FA944D-7E17-838C-170F-BFD69C9BA9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13" y="4861999"/>
            <a:ext cx="8614410" cy="30273877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95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4366" y="253409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" y="3812717"/>
            <a:ext cx="2095079" cy="4992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538827" y="184028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529302" y="312719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22A734-BA75-EEF3-E7B5-EAA41423E279}"/>
              </a:ext>
            </a:extLst>
          </p:cNvPr>
          <p:cNvSpPr/>
          <p:nvPr/>
        </p:nvSpPr>
        <p:spPr>
          <a:xfrm>
            <a:off x="529302" y="4484066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CNN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CFFB41-A455-71C8-DC78-B1135569C653}"/>
              </a:ext>
            </a:extLst>
          </p:cNvPr>
          <p:cNvSpPr/>
          <p:nvPr/>
        </p:nvSpPr>
        <p:spPr>
          <a:xfrm>
            <a:off x="529302" y="5283192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Cataloging</a:t>
            </a:r>
            <a:endParaRPr lang="en-GB" sz="1400" dirty="0">
              <a:solidFill>
                <a:schemeClr val="tx1"/>
              </a:solidFill>
            </a:endParaRP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In CSV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703D-7DF2-3E13-EE3B-09EA02AC3A10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pic>
        <p:nvPicPr>
          <p:cNvPr id="29" name="Picture 2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B72CDF5-DA6D-E6E6-557F-2B6278FF51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60" y="-2079239"/>
            <a:ext cx="8614410" cy="302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94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4366" y="253409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" y="3812717"/>
            <a:ext cx="2095079" cy="4992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538827" y="184028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529302" y="312719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22A734-BA75-EEF3-E7B5-EAA41423E279}"/>
              </a:ext>
            </a:extLst>
          </p:cNvPr>
          <p:cNvSpPr/>
          <p:nvPr/>
        </p:nvSpPr>
        <p:spPr>
          <a:xfrm>
            <a:off x="529302" y="4484066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CNN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CFFB41-A455-71C8-DC78-B1135569C653}"/>
              </a:ext>
            </a:extLst>
          </p:cNvPr>
          <p:cNvSpPr/>
          <p:nvPr/>
        </p:nvSpPr>
        <p:spPr>
          <a:xfrm>
            <a:off x="529302" y="5283192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Cataloging</a:t>
            </a:r>
            <a:endParaRPr lang="en-GB" sz="1400" dirty="0">
              <a:solidFill>
                <a:schemeClr val="tx1"/>
              </a:solidFill>
            </a:endParaRP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In CSV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703D-7DF2-3E13-EE3B-09EA02AC3A10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3D5795-47ED-8950-751F-0F41791A40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33" y="-8621780"/>
            <a:ext cx="8614410" cy="302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51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DF50DBE-65B4-978E-AC77-ADC0C94C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0374"/>
            <a:ext cx="12192000" cy="996477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0802347" y="84636"/>
            <a:ext cx="1279853" cy="1279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1703072" y="401396"/>
            <a:ext cx="885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52AE9-B449-EAD6-7879-B9679EABB423}"/>
              </a:ext>
            </a:extLst>
          </p:cNvPr>
          <p:cNvSpPr txBox="1"/>
          <p:nvPr/>
        </p:nvSpPr>
        <p:spPr>
          <a:xfrm>
            <a:off x="1955918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5" y="84636"/>
            <a:ext cx="1279853" cy="1287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7439024" y="878450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2050" name="Picture 2" descr="SEIS : Insights Seismic Experiment for Internal Structure of Mars - Raw data">
            <a:extLst>
              <a:ext uri="{FF2B5EF4-FFF2-40B4-BE49-F238E27FC236}">
                <a16:creationId xmlns:a16="http://schemas.microsoft.com/office/drawing/2014/main" id="{C2F69F32-563A-A5B6-7CAB-3AF6E9746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130" y="2928633"/>
            <a:ext cx="3628144" cy="1753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ld Lunar Data Gets New Life, With Help From Seismologists - IEEE Spectrum">
            <a:extLst>
              <a:ext uri="{FF2B5EF4-FFF2-40B4-BE49-F238E27FC236}">
                <a16:creationId xmlns:a16="http://schemas.microsoft.com/office/drawing/2014/main" id="{9814D90E-9EB0-B9C1-BAE6-2AD9B7DAB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263" y="2928633"/>
            <a:ext cx="3628144" cy="1753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697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4366" y="253409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" y="3812717"/>
            <a:ext cx="2095079" cy="4992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538827" y="184028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529302" y="312719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22A734-BA75-EEF3-E7B5-EAA41423E279}"/>
              </a:ext>
            </a:extLst>
          </p:cNvPr>
          <p:cNvSpPr/>
          <p:nvPr/>
        </p:nvSpPr>
        <p:spPr>
          <a:xfrm>
            <a:off x="529302" y="4484066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CNN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CFFB41-A455-71C8-DC78-B1135569C653}"/>
              </a:ext>
            </a:extLst>
          </p:cNvPr>
          <p:cNvSpPr/>
          <p:nvPr/>
        </p:nvSpPr>
        <p:spPr>
          <a:xfrm>
            <a:off x="529302" y="5283192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Cataloging</a:t>
            </a:r>
            <a:endParaRPr lang="en-GB" sz="1400" dirty="0">
              <a:solidFill>
                <a:schemeClr val="tx1"/>
              </a:solidFill>
            </a:endParaRP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In CSV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703D-7DF2-3E13-EE3B-09EA02AC3A10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645345-6901-3054-FDB5-30166B27BF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81" y="-19363417"/>
            <a:ext cx="8614410" cy="302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54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46" y="839130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48194" y="1763473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2726082" y="206306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2722251" y="114165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2889381" y="2767184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2733946" y="32677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76772" y="3928501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2733946" y="436104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4366" y="253409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" y="3812717"/>
            <a:ext cx="2095079" cy="4992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538827" y="184028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529302" y="312719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22A734-BA75-EEF3-E7B5-EAA41423E279}"/>
              </a:ext>
            </a:extLst>
          </p:cNvPr>
          <p:cNvSpPr/>
          <p:nvPr/>
        </p:nvSpPr>
        <p:spPr>
          <a:xfrm>
            <a:off x="529302" y="4484066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CNN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CFFB41-A455-71C8-DC78-B1135569C653}"/>
              </a:ext>
            </a:extLst>
          </p:cNvPr>
          <p:cNvSpPr/>
          <p:nvPr/>
        </p:nvSpPr>
        <p:spPr>
          <a:xfrm>
            <a:off x="529302" y="5283192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Cataloging</a:t>
            </a:r>
            <a:endParaRPr lang="en-GB" sz="1400" dirty="0">
              <a:solidFill>
                <a:schemeClr val="tx1"/>
              </a:solidFill>
            </a:endParaRP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In CSV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703D-7DF2-3E13-EE3B-09EA02AC3A10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F50975-992E-261B-1E00-03D3CB421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13" y="-25961880"/>
            <a:ext cx="8614410" cy="302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4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7228" y="1017905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831176" y="1942248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1609064" y="22418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1605233" y="132042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1772363" y="2945959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1616928" y="344651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9754" y="4107276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1616928" y="453982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4816" y="250035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" y="3840845"/>
            <a:ext cx="1182786" cy="28187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259277" y="180654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249752" y="309345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22A734-BA75-EEF3-E7B5-EAA41423E279}"/>
              </a:ext>
            </a:extLst>
          </p:cNvPr>
          <p:cNvSpPr/>
          <p:nvPr/>
        </p:nvSpPr>
        <p:spPr>
          <a:xfrm>
            <a:off x="249752" y="4450326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CNN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CFFB41-A455-71C8-DC78-B1135569C653}"/>
              </a:ext>
            </a:extLst>
          </p:cNvPr>
          <p:cNvSpPr/>
          <p:nvPr/>
        </p:nvSpPr>
        <p:spPr>
          <a:xfrm>
            <a:off x="249752" y="5249452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Cataloging</a:t>
            </a:r>
            <a:endParaRPr lang="en-GB" sz="1400" dirty="0">
              <a:solidFill>
                <a:schemeClr val="tx1"/>
              </a:solidFill>
            </a:endParaRP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In CSV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703D-7DF2-3E13-EE3B-09EA02AC3A10}"/>
              </a:ext>
            </a:extLst>
          </p:cNvPr>
          <p:cNvSpPr txBox="1"/>
          <p:nvPr/>
        </p:nvSpPr>
        <p:spPr>
          <a:xfrm>
            <a:off x="817041" y="518630"/>
            <a:ext cx="216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2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pic>
        <p:nvPicPr>
          <p:cNvPr id="28" name="Picture 2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BCDB55-7BE6-345A-94E2-B0F6C3F3EB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769" y="1122852"/>
            <a:ext cx="1392408" cy="4893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CBE38-BC8D-4CE8-8009-9EEAF98C27B5}"/>
              </a:ext>
            </a:extLst>
          </p:cNvPr>
          <p:cNvSpPr txBox="1"/>
          <p:nvPr/>
        </p:nvSpPr>
        <p:spPr>
          <a:xfrm>
            <a:off x="5708067" y="1838400"/>
            <a:ext cx="182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Detection &gt;98 %</a:t>
            </a:r>
            <a:endParaRPr lang="en-P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3FAB33-F421-4A82-323E-29B915449FDA}"/>
              </a:ext>
            </a:extLst>
          </p:cNvPr>
          <p:cNvSpPr txBox="1"/>
          <p:nvPr/>
        </p:nvSpPr>
        <p:spPr>
          <a:xfrm>
            <a:off x="5711189" y="2210361"/>
            <a:ext cx="222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Positives ≈ 5 %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02041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7228" y="1017905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31176" y="1942248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1609064" y="22418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1605233" y="132042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1772363" y="2945959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1616928" y="344651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59754" y="4107276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1616928" y="453982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4816" y="250035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" y="3840845"/>
            <a:ext cx="1182786" cy="28187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259277" y="180654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249752" y="309345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22A734-BA75-EEF3-E7B5-EAA41423E279}"/>
              </a:ext>
            </a:extLst>
          </p:cNvPr>
          <p:cNvSpPr/>
          <p:nvPr/>
        </p:nvSpPr>
        <p:spPr>
          <a:xfrm>
            <a:off x="249752" y="4450326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CNN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CFFB41-A455-71C8-DC78-B1135569C653}"/>
              </a:ext>
            </a:extLst>
          </p:cNvPr>
          <p:cNvSpPr/>
          <p:nvPr/>
        </p:nvSpPr>
        <p:spPr>
          <a:xfrm>
            <a:off x="249752" y="5249452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Cataloging</a:t>
            </a:r>
            <a:endParaRPr lang="en-GB" sz="1400" dirty="0">
              <a:solidFill>
                <a:schemeClr val="tx1"/>
              </a:solidFill>
            </a:endParaRP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In CSV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pic>
        <p:nvPicPr>
          <p:cNvPr id="28" name="Picture 2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BCDB55-7BE6-345A-94E2-B0F6C3F3EB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769" y="1122852"/>
            <a:ext cx="1392408" cy="4893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CBE38-BC8D-4CE8-8009-9EEAF98C27B5}"/>
              </a:ext>
            </a:extLst>
          </p:cNvPr>
          <p:cNvSpPr txBox="1"/>
          <p:nvPr/>
        </p:nvSpPr>
        <p:spPr>
          <a:xfrm>
            <a:off x="5708067" y="1838400"/>
            <a:ext cx="182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Detection &gt;98 %</a:t>
            </a:r>
            <a:endParaRPr lang="en-P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3FAB33-F421-4A82-323E-29B915449FDA}"/>
              </a:ext>
            </a:extLst>
          </p:cNvPr>
          <p:cNvSpPr txBox="1"/>
          <p:nvPr/>
        </p:nvSpPr>
        <p:spPr>
          <a:xfrm>
            <a:off x="5711189" y="2210361"/>
            <a:ext cx="222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Positives ≈ 5 %</a:t>
            </a:r>
            <a:endParaRPr lang="en-PK" dirty="0"/>
          </a:p>
        </p:txBody>
      </p:sp>
      <p:pic>
        <p:nvPicPr>
          <p:cNvPr id="29" name="unknown_2024.10.06-16.09_clip_1_clip_1">
            <a:hlinkClick r:id="" action="ppaction://media"/>
            <a:extLst>
              <a:ext uri="{FF2B5EF4-FFF2-40B4-BE49-F238E27FC236}">
                <a16:creationId xmlns:a16="http://schemas.microsoft.com/office/drawing/2014/main" id="{5C41DB82-370B-115C-D144-08420C3CDF3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rcRect t="2491" b="3661"/>
          <a:stretch/>
        </p:blipFill>
        <p:spPr>
          <a:xfrm>
            <a:off x="1121518" y="941258"/>
            <a:ext cx="11047877" cy="58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87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" y="-1"/>
            <a:ext cx="12192000" cy="10426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7228" y="1017905"/>
            <a:ext cx="716613" cy="224849"/>
          </a:xfrm>
          <a:prstGeom prst="rect">
            <a:avLst/>
          </a:prstGeom>
        </p:spPr>
      </p:pic>
      <p:pic>
        <p:nvPicPr>
          <p:cNvPr id="4" name="Frequency animation">
            <a:hlinkClick r:id="" action="ppaction://media"/>
            <a:extLst>
              <a:ext uri="{FF2B5EF4-FFF2-40B4-BE49-F238E27FC236}">
                <a16:creationId xmlns:a16="http://schemas.microsoft.com/office/drawing/2014/main" id="{ABF99970-A782-6497-35E7-B03E9E55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31176" y="1942248"/>
            <a:ext cx="628718" cy="259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4287E-877B-80E3-D716-54BEDA3E0292}"/>
              </a:ext>
            </a:extLst>
          </p:cNvPr>
          <p:cNvSpPr/>
          <p:nvPr/>
        </p:nvSpPr>
        <p:spPr>
          <a:xfrm>
            <a:off x="1609064" y="2241837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Bandpass Filter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51E11-1B14-FA40-AB46-6AE4F0222174}"/>
              </a:ext>
            </a:extLst>
          </p:cNvPr>
          <p:cNvSpPr/>
          <p:nvPr/>
        </p:nvSpPr>
        <p:spPr>
          <a:xfrm>
            <a:off x="1605233" y="1320429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Finding Best Bandpass window</a:t>
            </a:r>
            <a:endParaRPr lang="en-PK" sz="12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34504-6571-A79F-6C19-191765A42411}"/>
              </a:ext>
            </a:extLst>
          </p:cNvPr>
          <p:cNvGrpSpPr/>
          <p:nvPr/>
        </p:nvGrpSpPr>
        <p:grpSpPr>
          <a:xfrm>
            <a:off x="1772363" y="2945959"/>
            <a:ext cx="731478" cy="392458"/>
            <a:chOff x="7955848" y="2323161"/>
            <a:chExt cx="3583380" cy="2408732"/>
          </a:xfrm>
        </p:grpSpPr>
        <p:pic>
          <p:nvPicPr>
            <p:cNvPr id="14" name="Picture 13" descr="A screen shot of a sound wave&#10;&#10;Description automatically generated">
              <a:extLst>
                <a:ext uri="{FF2B5EF4-FFF2-40B4-BE49-F238E27FC236}">
                  <a16:creationId xmlns:a16="http://schemas.microsoft.com/office/drawing/2014/main" id="{28E5ED66-F514-E01B-CF45-E8FCF5BE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0"/>
            <a:stretch/>
          </p:blipFill>
          <p:spPr>
            <a:xfrm>
              <a:off x="7955848" y="2323161"/>
              <a:ext cx="3583380" cy="24087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34CA2-0929-4153-589F-3B452913AEE8}"/>
                </a:ext>
              </a:extLst>
            </p:cNvPr>
            <p:cNvCxnSpPr/>
            <p:nvPr/>
          </p:nvCxnSpPr>
          <p:spPr>
            <a:xfrm>
              <a:off x="8406882" y="3123218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CB6F7F-716C-69F5-BB71-66FC0DB276DC}"/>
                </a:ext>
              </a:extLst>
            </p:cNvPr>
            <p:cNvCxnSpPr/>
            <p:nvPr/>
          </p:nvCxnSpPr>
          <p:spPr>
            <a:xfrm>
              <a:off x="8398931" y="3640053"/>
              <a:ext cx="277119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E7F88A-50B8-00B0-8566-1806EF975AA3}"/>
                </a:ext>
              </a:extLst>
            </p:cNvPr>
            <p:cNvCxnSpPr/>
            <p:nvPr/>
          </p:nvCxnSpPr>
          <p:spPr>
            <a:xfrm>
              <a:off x="8406882" y="2578552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E6E796-8865-9B21-8463-2FA4F565A469}"/>
                </a:ext>
              </a:extLst>
            </p:cNvPr>
            <p:cNvCxnSpPr/>
            <p:nvPr/>
          </p:nvCxnSpPr>
          <p:spPr>
            <a:xfrm>
              <a:off x="8406882" y="4200619"/>
              <a:ext cx="27711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7E87E2-FC36-C403-41BA-A48EDEAB793A}"/>
              </a:ext>
            </a:extLst>
          </p:cNvPr>
          <p:cNvSpPr/>
          <p:nvPr/>
        </p:nvSpPr>
        <p:spPr>
          <a:xfrm>
            <a:off x="1616928" y="3446512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Outlier Removal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1" name="noramalization_voide">
            <a:hlinkClick r:id="" action="ppaction://media"/>
            <a:extLst>
              <a:ext uri="{FF2B5EF4-FFF2-40B4-BE49-F238E27FC236}">
                <a16:creationId xmlns:a16="http://schemas.microsoft.com/office/drawing/2014/main" id="{FF2176B4-849D-805B-148A-65A84866A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59754" y="4107276"/>
            <a:ext cx="756696" cy="4001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3AA1FA-9847-EEE5-0629-C5188643E8B0}"/>
              </a:ext>
            </a:extLst>
          </p:cNvPr>
          <p:cNvSpPr/>
          <p:nvPr/>
        </p:nvSpPr>
        <p:spPr>
          <a:xfrm>
            <a:off x="1616928" y="4539824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Data Normalization</a:t>
            </a:r>
            <a:endParaRPr lang="en-PK" sz="1050" dirty="0">
              <a:solidFill>
                <a:schemeClr val="tx1"/>
              </a:solidFill>
            </a:endParaRPr>
          </a:p>
        </p:txBody>
      </p:sp>
      <p:pic>
        <p:nvPicPr>
          <p:cNvPr id="17" name="Comp 1">
            <a:hlinkClick r:id="" action="ppaction://media"/>
            <a:extLst>
              <a:ext uri="{FF2B5EF4-FFF2-40B4-BE49-F238E27FC236}">
                <a16:creationId xmlns:a16="http://schemas.microsoft.com/office/drawing/2014/main" id="{E8C985CE-08E5-F1DD-047A-07DF75BD2D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4816" y="2500357"/>
            <a:ext cx="1390475" cy="331505"/>
          </a:xfrm>
          <a:prstGeom prst="rect">
            <a:avLst/>
          </a:prstGeom>
        </p:spPr>
      </p:pic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6B440A70-5D86-F7E5-BE59-7380A0771B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" y="3840845"/>
            <a:ext cx="1182786" cy="28187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DE6A7C-02A7-AAC1-DCB8-35EC601806BA}"/>
              </a:ext>
            </a:extLst>
          </p:cNvPr>
          <p:cNvSpPr/>
          <p:nvPr/>
        </p:nvSpPr>
        <p:spPr>
          <a:xfrm>
            <a:off x="259277" y="1806541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STA/LTA Analysis</a:t>
            </a:r>
            <a:endParaRPr lang="en-PK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5FC26-FAA2-826D-680A-726ADB95DA51}"/>
              </a:ext>
            </a:extLst>
          </p:cNvPr>
          <p:cNvSpPr/>
          <p:nvPr/>
        </p:nvSpPr>
        <p:spPr>
          <a:xfrm>
            <a:off x="249752" y="3093453"/>
            <a:ext cx="1080605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If more false positives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False Positive Suppression</a:t>
            </a:r>
            <a:endParaRPr lang="en-PK" sz="8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22A734-BA75-EEF3-E7B5-EAA41423E279}"/>
              </a:ext>
            </a:extLst>
          </p:cNvPr>
          <p:cNvSpPr/>
          <p:nvPr/>
        </p:nvSpPr>
        <p:spPr>
          <a:xfrm>
            <a:off x="249752" y="4450326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CNN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9CFFB41-A455-71C8-DC78-B1135569C653}"/>
              </a:ext>
            </a:extLst>
          </p:cNvPr>
          <p:cNvSpPr/>
          <p:nvPr/>
        </p:nvSpPr>
        <p:spPr>
          <a:xfrm>
            <a:off x="249752" y="5249452"/>
            <a:ext cx="1071080" cy="603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Cataloging</a:t>
            </a:r>
            <a:endParaRPr lang="en-GB" sz="1400" dirty="0">
              <a:solidFill>
                <a:schemeClr val="tx1"/>
              </a:solidFill>
            </a:endParaRP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In CSV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3296314" y="875482"/>
            <a:ext cx="3574844" cy="3574844"/>
          </a:xfrm>
          <a:prstGeom prst="rect">
            <a:avLst/>
          </a:prstGeom>
        </p:spPr>
      </p:pic>
      <p:pic>
        <p:nvPicPr>
          <p:cNvPr id="29" name="unknown_2024.10.06-16.09_clip_1_clip_1">
            <a:hlinkClick r:id="" action="ppaction://media"/>
            <a:extLst>
              <a:ext uri="{FF2B5EF4-FFF2-40B4-BE49-F238E27FC236}">
                <a16:creationId xmlns:a16="http://schemas.microsoft.com/office/drawing/2014/main" id="{5C41DB82-370B-115C-D144-08420C3CDF3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rcRect t="2491" b="3661"/>
          <a:stretch/>
        </p:blipFill>
        <p:spPr>
          <a:xfrm>
            <a:off x="7456813" y="941258"/>
            <a:ext cx="4712581" cy="24877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AA0ECD-F0C0-CB20-2071-6257B1E3D69A}"/>
              </a:ext>
            </a:extLst>
          </p:cNvPr>
          <p:cNvSpPr txBox="1"/>
          <p:nvPr/>
        </p:nvSpPr>
        <p:spPr>
          <a:xfrm>
            <a:off x="8733915" y="3428999"/>
            <a:ext cx="240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betelwise</a:t>
            </a:r>
            <a:endParaRPr lang="en-PK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541DFA-51AC-6551-B0A1-53B59919D294}"/>
              </a:ext>
            </a:extLst>
          </p:cNvPr>
          <p:cNvSpPr txBox="1"/>
          <p:nvPr/>
        </p:nvSpPr>
        <p:spPr>
          <a:xfrm>
            <a:off x="3812576" y="4644413"/>
            <a:ext cx="225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zain@betelwise.com</a:t>
            </a:r>
            <a:endParaRPr lang="en-PK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83DC6-5289-AD88-EE50-3C937B93F158}"/>
              </a:ext>
            </a:extLst>
          </p:cNvPr>
          <p:cNvSpPr txBox="1"/>
          <p:nvPr/>
        </p:nvSpPr>
        <p:spPr>
          <a:xfrm>
            <a:off x="4545820" y="436232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Email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50592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DF50DBE-65B4-978E-AC77-ADC0C94C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0374"/>
            <a:ext cx="12192000" cy="996477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0802347" y="84636"/>
            <a:ext cx="1279853" cy="1279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1703072" y="401396"/>
            <a:ext cx="885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52AE9-B449-EAD6-7879-B9679EABB423}"/>
              </a:ext>
            </a:extLst>
          </p:cNvPr>
          <p:cNvSpPr txBox="1"/>
          <p:nvPr/>
        </p:nvSpPr>
        <p:spPr>
          <a:xfrm>
            <a:off x="1974580" y="1549153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5" y="84636"/>
            <a:ext cx="1279853" cy="1287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7439024" y="878450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2050" name="Picture 2" descr="SEIS : Insights Seismic Experiment for Internal Structure of Mars - Raw data">
            <a:extLst>
              <a:ext uri="{FF2B5EF4-FFF2-40B4-BE49-F238E27FC236}">
                <a16:creationId xmlns:a16="http://schemas.microsoft.com/office/drawing/2014/main" id="{C2F69F32-563A-A5B6-7CAB-3AF6E9746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09" y="2928633"/>
            <a:ext cx="3628144" cy="1753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Old Lunar Data Gets New Life, With Help From Seismologists - IEEE Spectrum">
            <a:extLst>
              <a:ext uri="{FF2B5EF4-FFF2-40B4-BE49-F238E27FC236}">
                <a16:creationId xmlns:a16="http://schemas.microsoft.com/office/drawing/2014/main" id="{9814D90E-9EB0-B9C1-BAE6-2AD9B7DAB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01" y="2928633"/>
            <a:ext cx="3628144" cy="1753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78133F-6706-D97E-F5D9-3E5063665DD6}"/>
              </a:ext>
            </a:extLst>
          </p:cNvPr>
          <p:cNvSpPr txBox="1"/>
          <p:nvPr/>
        </p:nvSpPr>
        <p:spPr>
          <a:xfrm>
            <a:off x="2069557" y="2010818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78969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0374"/>
            <a:ext cx="12192000" cy="996477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0802347" y="84636"/>
            <a:ext cx="1279853" cy="1279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1703072" y="401396"/>
            <a:ext cx="885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52AE9-B449-EAD6-7879-B9679EABB423}"/>
              </a:ext>
            </a:extLst>
          </p:cNvPr>
          <p:cNvSpPr txBox="1"/>
          <p:nvPr/>
        </p:nvSpPr>
        <p:spPr>
          <a:xfrm>
            <a:off x="3808147" y="2414471"/>
            <a:ext cx="457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Why this Challenge</a:t>
            </a:r>
            <a:endParaRPr lang="en-PK" sz="32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5" y="84636"/>
            <a:ext cx="1279853" cy="1287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7439024" y="878450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D0B3B-3125-A089-64C7-46FB3C4B347A}"/>
              </a:ext>
            </a:extLst>
          </p:cNvPr>
          <p:cNvSpPr txBox="1"/>
          <p:nvPr/>
        </p:nvSpPr>
        <p:spPr>
          <a:xfrm>
            <a:off x="3130156" y="3059667"/>
            <a:ext cx="457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Previous Experience</a:t>
            </a:r>
            <a:endParaRPr lang="en-PK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CB17D-F8B7-594B-8FAF-330F0D13FB98}"/>
              </a:ext>
            </a:extLst>
          </p:cNvPr>
          <p:cNvSpPr txBox="1"/>
          <p:nvPr/>
        </p:nvSpPr>
        <p:spPr>
          <a:xfrm>
            <a:off x="5706280" y="3360040"/>
            <a:ext cx="22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in Seismic analysis</a:t>
            </a:r>
            <a:endParaRPr lang="en-PK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1934CA-6CC8-6965-9150-D65DBB3289ED}"/>
              </a:ext>
            </a:extLst>
          </p:cNvPr>
          <p:cNvSpPr txBox="1"/>
          <p:nvPr/>
        </p:nvSpPr>
        <p:spPr>
          <a:xfrm>
            <a:off x="5706280" y="3719464"/>
            <a:ext cx="241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in Machine Learning</a:t>
            </a:r>
            <a:endParaRPr lang="en-PK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22" name="Picture 21" descr="A blue and white rectangular card with a globe and an umbrella&#10;&#10;Description automatically generated">
            <a:extLst>
              <a:ext uri="{FF2B5EF4-FFF2-40B4-BE49-F238E27FC236}">
                <a16:creationId xmlns:a16="http://schemas.microsoft.com/office/drawing/2014/main" id="{1BB7526C-10EE-2453-D606-A8594D1E9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2" y="2597084"/>
            <a:ext cx="2608724" cy="42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52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0374"/>
            <a:ext cx="12192000" cy="996477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0802347" y="84636"/>
            <a:ext cx="1279853" cy="1279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1703072" y="401396"/>
            <a:ext cx="885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52AE9-B449-EAD6-7879-B9679EABB423}"/>
              </a:ext>
            </a:extLst>
          </p:cNvPr>
          <p:cNvSpPr txBox="1"/>
          <p:nvPr/>
        </p:nvSpPr>
        <p:spPr>
          <a:xfrm>
            <a:off x="4689592" y="1766674"/>
            <a:ext cx="236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Objectives</a:t>
            </a:r>
            <a:endParaRPr lang="en-PK" sz="32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5" y="84636"/>
            <a:ext cx="1279853" cy="1287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7439024" y="878450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50617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0374"/>
            <a:ext cx="12192000" cy="996477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0802347" y="84636"/>
            <a:ext cx="1279853" cy="1279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1703072" y="401396"/>
            <a:ext cx="885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52AE9-B449-EAD6-7879-B9679EABB423}"/>
              </a:ext>
            </a:extLst>
          </p:cNvPr>
          <p:cNvSpPr txBox="1"/>
          <p:nvPr/>
        </p:nvSpPr>
        <p:spPr>
          <a:xfrm>
            <a:off x="2079742" y="2030690"/>
            <a:ext cx="182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Objectives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5" y="84636"/>
            <a:ext cx="1279853" cy="1287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7439024" y="878450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EDDF1-CDF7-6D78-2B96-95C22EE0A529}"/>
              </a:ext>
            </a:extLst>
          </p:cNvPr>
          <p:cNvSpPr txBox="1"/>
          <p:nvPr/>
        </p:nvSpPr>
        <p:spPr>
          <a:xfrm>
            <a:off x="2174992" y="2645304"/>
            <a:ext cx="4054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Fully automated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 false negatives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Quick processing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Computationally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Tuneable for environmental adaptability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69055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0374"/>
            <a:ext cx="12192000" cy="996477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2B628-170D-08EC-E750-F306E2623C93}"/>
              </a:ext>
            </a:extLst>
          </p:cNvPr>
          <p:cNvSpPr txBox="1"/>
          <p:nvPr/>
        </p:nvSpPr>
        <p:spPr>
          <a:xfrm>
            <a:off x="4511963" y="915633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8974" y="1238798"/>
            <a:ext cx="4264990" cy="13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42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B6C18F-3121-7174-9913-592105621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0374"/>
            <a:ext cx="12192000" cy="996477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09221B-A6FD-0072-A4BF-7F3FE411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6558" r="18088" b="17809"/>
          <a:stretch/>
        </p:blipFill>
        <p:spPr>
          <a:xfrm>
            <a:off x="11251203" y="84636"/>
            <a:ext cx="830997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FA603-9592-11C4-EA89-27D4BE503160}"/>
              </a:ext>
            </a:extLst>
          </p:cNvPr>
          <p:cNvSpPr txBox="1"/>
          <p:nvPr/>
        </p:nvSpPr>
        <p:spPr>
          <a:xfrm>
            <a:off x="3086244" y="39115"/>
            <a:ext cx="601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Seismic Detection Across Solar System</a:t>
            </a:r>
            <a:endParaRPr lang="en-PK" sz="20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50AA3-39C5-D6FB-33DF-6890D8713F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logo for a space apps challenge&#10;&#10;Description automatically generated">
            <a:extLst>
              <a:ext uri="{FF2B5EF4-FFF2-40B4-BE49-F238E27FC236}">
                <a16:creationId xmlns:a16="http://schemas.microsoft.com/office/drawing/2014/main" id="{06F2475B-69CE-D60B-F5F9-766C530E7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0" y="79404"/>
            <a:ext cx="830997" cy="83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E7FEB-0183-87C4-0E7F-2EA2AB045CBA}"/>
              </a:ext>
            </a:extLst>
          </p:cNvPr>
          <p:cNvSpPr txBox="1"/>
          <p:nvPr/>
        </p:nvSpPr>
        <p:spPr>
          <a:xfrm>
            <a:off x="4236153" y="342841"/>
            <a:ext cx="37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Team</a:t>
            </a:r>
            <a:r>
              <a:rPr lang="en-GB" sz="1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 BETELWISE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C9CA8-2183-AA82-DB06-BA45DC7CB1E7}"/>
              </a:ext>
            </a:extLst>
          </p:cNvPr>
          <p:cNvSpPr txBox="1"/>
          <p:nvPr/>
        </p:nvSpPr>
        <p:spPr>
          <a:xfrm>
            <a:off x="12204817" y="2183639"/>
            <a:ext cx="316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About the Challenge</a:t>
            </a:r>
            <a:endParaRPr lang="en-PK" sz="24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B8DE-08FB-160C-6607-1EAFE2EC43B5}"/>
              </a:ext>
            </a:extLst>
          </p:cNvPr>
          <p:cNvSpPr txBox="1"/>
          <p:nvPr/>
        </p:nvSpPr>
        <p:spPr>
          <a:xfrm>
            <a:off x="12290541" y="2846616"/>
            <a:ext cx="982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Planetary seismology missions face high power demands for transmitting continuous seismic data to Earth, much of which is unnecessary. The challenge is to develop a program that can </a:t>
            </a:r>
            <a:r>
              <a:rPr lang="en-GB" sz="1600" dirty="0" err="1"/>
              <a:t>analyze</a:t>
            </a:r>
            <a:r>
              <a:rPr lang="en-GB" sz="1600" dirty="0"/>
              <a:t> real data from the Apollo missions and Mars </a:t>
            </a:r>
            <a:r>
              <a:rPr lang="en-GB" sz="1600" dirty="0" err="1"/>
              <a:t>InSight</a:t>
            </a:r>
            <a:r>
              <a:rPr lang="en-GB" sz="1600" dirty="0"/>
              <a:t> Lander to filter out noise and identify significant seismic quakes.</a:t>
            </a:r>
            <a:endParaRPr lang="en-PK" sz="1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2B628-170D-08EC-E750-F306E2623C93}"/>
              </a:ext>
            </a:extLst>
          </p:cNvPr>
          <p:cNvSpPr txBox="1"/>
          <p:nvPr/>
        </p:nvSpPr>
        <p:spPr>
          <a:xfrm>
            <a:off x="817040" y="518630"/>
            <a:ext cx="316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masis MT Pro Medium" panose="020F0502020204030204" pitchFamily="18" charset="0"/>
                <a:ea typeface="ADLaM Display" panose="020F0502020204030204" pitchFamily="2" charset="0"/>
                <a:cs typeface="Aldhabi" panose="020F0502020204030204" pitchFamily="2" charset="-78"/>
              </a:rPr>
              <a:t>Algorithm</a:t>
            </a:r>
            <a:endParaRPr lang="en-PK" sz="3600" dirty="0">
              <a:latin typeface="Amasis MT Pro Medium" panose="020F0502020204030204" pitchFamily="18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DF752A-3402-F5F5-DAD9-027B27C8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711" y="1078216"/>
            <a:ext cx="4264990" cy="13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29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1535</Words>
  <Application>Microsoft Office PowerPoint</Application>
  <PresentationFormat>Widescreen</PresentationFormat>
  <Paragraphs>314</Paragraphs>
  <Slides>34</Slides>
  <Notes>0</Notes>
  <HiddenSlides>0</HiddenSlides>
  <MMClips>60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Amasis MT Pro Medium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M.ZAIN ALI</dc:creator>
  <cp:lastModifiedBy>M.ZAIN ALI</cp:lastModifiedBy>
  <cp:revision>16</cp:revision>
  <dcterms:created xsi:type="dcterms:W3CDTF">2024-10-05T14:55:14Z</dcterms:created>
  <dcterms:modified xsi:type="dcterms:W3CDTF">2024-10-06T22:29:21Z</dcterms:modified>
</cp:coreProperties>
</file>